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0" r:id="rId1"/>
  </p:sldMasterIdLst>
  <p:sldIdLst>
    <p:sldId id="274" r:id="rId2"/>
    <p:sldId id="271" r:id="rId3"/>
    <p:sldId id="276" r:id="rId4"/>
    <p:sldId id="275" r:id="rId5"/>
    <p:sldId id="259" r:id="rId6"/>
    <p:sldId id="272" r:id="rId7"/>
    <p:sldId id="277" r:id="rId8"/>
    <p:sldId id="284" r:id="rId9"/>
    <p:sldId id="285" r:id="rId10"/>
    <p:sldId id="278" r:id="rId11"/>
    <p:sldId id="281" r:id="rId12"/>
    <p:sldId id="279" r:id="rId13"/>
    <p:sldId id="280" r:id="rId14"/>
    <p:sldId id="282" r:id="rId15"/>
    <p:sldId id="286" r:id="rId16"/>
    <p:sldId id="262" r:id="rId17"/>
    <p:sldId id="287" r:id="rId18"/>
    <p:sldId id="288" r:id="rId19"/>
    <p:sldId id="289" r:id="rId20"/>
    <p:sldId id="290" r:id="rId21"/>
    <p:sldId id="26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5655"/>
    <a:srgbClr val="9495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jp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1850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0583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58784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5289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991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376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11951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24330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31F68-0B89-6E5F-A7EA-030018A13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EE610-2F90-5382-85CC-88468260D3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80860-52B5-693D-6206-CA4B34A78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54F3E-B934-5B60-127D-F84E753DD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80FDC-973E-D8EE-27F4-E4652CA6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435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871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540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879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9112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0586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8499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3674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8102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62AC9-A5D7-4152-84C0-0B756D5FEFD9}" type="datetimeFigureOut">
              <a:rPr lang="en-IN" smtClean="0"/>
              <a:t>04-05-2025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4344964-DC81-439D-8EA9-4583B5571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3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00546-83E2-2723-7769-36EBF8CB403E}"/>
              </a:ext>
            </a:extLst>
          </p:cNvPr>
          <p:cNvSpPr txBox="1">
            <a:spLocks/>
          </p:cNvSpPr>
          <p:nvPr/>
        </p:nvSpPr>
        <p:spPr>
          <a:xfrm>
            <a:off x="1507067" y="3044997"/>
            <a:ext cx="7766936" cy="164630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9B6495-AA8E-94D2-0EDE-DE9CBE129DD4}"/>
              </a:ext>
            </a:extLst>
          </p:cNvPr>
          <p:cNvSpPr txBox="1">
            <a:spLocks/>
          </p:cNvSpPr>
          <p:nvPr/>
        </p:nvSpPr>
        <p:spPr>
          <a:xfrm>
            <a:off x="1507067" y="4050833"/>
            <a:ext cx="7766936" cy="256480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IN" sz="24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87FC77-C01B-77D8-98C8-BD4B666748DE}"/>
              </a:ext>
            </a:extLst>
          </p:cNvPr>
          <p:cNvSpPr txBox="1"/>
          <p:nvPr/>
        </p:nvSpPr>
        <p:spPr>
          <a:xfrm>
            <a:off x="-415198" y="2270643"/>
            <a:ext cx="1184006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ctr"/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dirty="0"/>
              <a:t>Credit Card Fraud Detection:</a:t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ctr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ctr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ctr"/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45E124-56A9-F097-1238-B6C5B11CA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822" y="395589"/>
            <a:ext cx="5577426" cy="14501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78A38E-90C2-8257-2B9E-9C3F40EDA35C}"/>
              </a:ext>
            </a:extLst>
          </p:cNvPr>
          <p:cNvSpPr txBox="1"/>
          <p:nvPr/>
        </p:nvSpPr>
        <p:spPr>
          <a:xfrm>
            <a:off x="529937" y="4650078"/>
            <a:ext cx="11459994" cy="1417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ALBIN SABU                                                                                           PROJECT GUIDE MLM23MCA-2008                                                                                </a:t>
            </a:r>
            <a:r>
              <a:rPr lang="en-I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MS DIVYA S B</a:t>
            </a:r>
            <a:r>
              <a:rPr lang="en-IN" b="1" dirty="0"/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                                                                                                             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HOD&amp;ASSOCIATE PROFESSOR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                                                                                                                        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D13669-49E3-99E8-B7D9-72CE66623777}"/>
              </a:ext>
            </a:extLst>
          </p:cNvPr>
          <p:cNvSpPr txBox="1">
            <a:spLocks/>
          </p:cNvSpPr>
          <p:nvPr/>
        </p:nvSpPr>
        <p:spPr>
          <a:xfrm>
            <a:off x="1983846" y="3502037"/>
            <a:ext cx="8915399" cy="112628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Using State-of-the-Art Machine Learning and Deep Learning Algorithms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9792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86F9F-70EA-B901-BBEF-D0DCAB726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EEB1B0-5D43-47D6-ED95-ACE1343366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126" y="1343025"/>
            <a:ext cx="8911687" cy="4973637"/>
          </a:xfrm>
        </p:spPr>
      </p:pic>
    </p:spTree>
    <p:extLst>
      <p:ext uri="{BB962C8B-B14F-4D97-AF65-F5344CB8AC3E}">
        <p14:creationId xmlns:p14="http://schemas.microsoft.com/office/powerpoint/2010/main" val="2940248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21208-F553-09C0-0703-353D263A0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CLASS DIAGRAM</a:t>
            </a:r>
          </a:p>
        </p:txBody>
      </p:sp>
      <p:sp>
        <p:nvSpPr>
          <p:cNvPr id="12" name="TextBox 18">
            <a:extLst>
              <a:ext uri="{FF2B5EF4-FFF2-40B4-BE49-F238E27FC236}">
                <a16:creationId xmlns:a16="http://schemas.microsoft.com/office/drawing/2014/main" id="{EA73E051-3C24-4452-60A1-56A1A1866BD2}"/>
              </a:ext>
            </a:extLst>
          </p:cNvPr>
          <p:cNvSpPr txBox="1"/>
          <p:nvPr/>
        </p:nvSpPr>
        <p:spPr>
          <a:xfrm>
            <a:off x="3280411" y="2890391"/>
            <a:ext cx="29908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600" dirty="0">
                <a:solidFill>
                  <a:schemeClr val="bg1"/>
                </a:solidFill>
              </a:rPr>
              <a:t>+id : int()</a:t>
            </a:r>
          </a:p>
          <a:p>
            <a:r>
              <a:rPr lang="en-IN" sz="1600" dirty="0">
                <a:solidFill>
                  <a:schemeClr val="bg1"/>
                </a:solidFill>
              </a:rPr>
              <a:t>+name : varchar(</a:t>
            </a:r>
          </a:p>
          <a:p>
            <a:r>
              <a:rPr lang="en-IN" sz="1600" dirty="0">
                <a:solidFill>
                  <a:schemeClr val="bg1"/>
                </a:solidFill>
              </a:rPr>
              <a:t>+email : varchar()</a:t>
            </a:r>
          </a:p>
          <a:p>
            <a:r>
              <a:rPr lang="en-IN" sz="1600" dirty="0">
                <a:solidFill>
                  <a:schemeClr val="bg1"/>
                </a:solidFill>
              </a:rPr>
              <a:t>+password : varchar()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FC62C7-F357-67A5-A4A1-5995BB46CE73}"/>
              </a:ext>
            </a:extLst>
          </p:cNvPr>
          <p:cNvSpPr txBox="1"/>
          <p:nvPr/>
        </p:nvSpPr>
        <p:spPr>
          <a:xfrm>
            <a:off x="7547373" y="2767280"/>
            <a:ext cx="60936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+id : int()</a:t>
            </a:r>
          </a:p>
          <a:p>
            <a:r>
              <a:rPr lang="en-IN" sz="1800" dirty="0">
                <a:solidFill>
                  <a:schemeClr val="bg1"/>
                </a:solidFill>
              </a:rPr>
              <a:t>+</a:t>
            </a:r>
            <a:r>
              <a:rPr lang="en-IN" sz="1800" dirty="0" err="1">
                <a:solidFill>
                  <a:schemeClr val="bg1"/>
                </a:solidFill>
              </a:rPr>
              <a:t>user_id</a:t>
            </a:r>
            <a:r>
              <a:rPr lang="en-IN" sz="1800" dirty="0">
                <a:solidFill>
                  <a:schemeClr val="bg1"/>
                </a:solidFill>
              </a:rPr>
              <a:t> : int()</a:t>
            </a:r>
          </a:p>
          <a:p>
            <a:r>
              <a:rPr lang="en-IN" sz="1800" dirty="0">
                <a:solidFill>
                  <a:schemeClr val="bg1"/>
                </a:solidFill>
              </a:rPr>
              <a:t>+result : varchar()</a:t>
            </a:r>
          </a:p>
          <a:p>
            <a:r>
              <a:rPr lang="en-IN" sz="1800" dirty="0">
                <a:solidFill>
                  <a:schemeClr val="bg1"/>
                </a:solidFill>
              </a:rPr>
              <a:t>+date : date()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3B471E-0A1D-E577-06B9-DDCDE0BF8B9E}"/>
              </a:ext>
            </a:extLst>
          </p:cNvPr>
          <p:cNvSpPr txBox="1"/>
          <p:nvPr/>
        </p:nvSpPr>
        <p:spPr>
          <a:xfrm>
            <a:off x="3096816" y="4829889"/>
            <a:ext cx="68222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()</a:t>
            </a:r>
          </a:p>
          <a:p>
            <a:r>
              <a:rPr lang="en-IN" sz="1800" dirty="0">
                <a:solidFill>
                  <a:schemeClr val="bg1"/>
                </a:solidFill>
              </a:rPr>
              <a:t>Predict()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32C61C9-31F7-A924-E1A4-C517D41332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935" y="1905000"/>
            <a:ext cx="6822279" cy="3778250"/>
          </a:xfrm>
        </p:spPr>
      </p:pic>
    </p:spTree>
    <p:extLst>
      <p:ext uri="{BB962C8B-B14F-4D97-AF65-F5344CB8AC3E}">
        <p14:creationId xmlns:p14="http://schemas.microsoft.com/office/powerpoint/2010/main" val="1970076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E2EC7-A228-700C-4C37-11AAB9B97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DFD LEVEL 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E05F1-8EF3-1705-8E9C-4DA174315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9150" y="2155297"/>
            <a:ext cx="8915400" cy="3777622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F424B2-A7D1-73D8-C75C-4A915EFD4FD1}"/>
              </a:ext>
            </a:extLst>
          </p:cNvPr>
          <p:cNvSpPr/>
          <p:nvPr/>
        </p:nvSpPr>
        <p:spPr>
          <a:xfrm>
            <a:off x="2381160" y="3095430"/>
            <a:ext cx="1314629" cy="667139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1200" dirty="0"/>
              <a:t>ADMIN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062F4E2-515D-CAE4-7701-094EDE9F9927}"/>
              </a:ext>
            </a:extLst>
          </p:cNvPr>
          <p:cNvSpPr/>
          <p:nvPr/>
        </p:nvSpPr>
        <p:spPr>
          <a:xfrm>
            <a:off x="5363509" y="2813890"/>
            <a:ext cx="2722280" cy="1230218"/>
          </a:xfrm>
          <a:prstGeom prst="ellipse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1200" dirty="0"/>
              <a:t>CREDIT CARD FRAUD DETECTION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6731BA-5CA7-4A47-FB25-130428C57CD7}"/>
              </a:ext>
            </a:extLst>
          </p:cNvPr>
          <p:cNvSpPr/>
          <p:nvPr/>
        </p:nvSpPr>
        <p:spPr>
          <a:xfrm>
            <a:off x="10067835" y="3095430"/>
            <a:ext cx="1314629" cy="667139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1200" dirty="0"/>
              <a:t>PREDICTION MODEL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E2D28DE-624A-8002-B662-8D71B6E6B0FD}"/>
              </a:ext>
            </a:extLst>
          </p:cNvPr>
          <p:cNvCxnSpPr/>
          <p:nvPr/>
        </p:nvCxnSpPr>
        <p:spPr>
          <a:xfrm>
            <a:off x="3695789" y="3314701"/>
            <a:ext cx="16677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A13326-8008-E625-6381-371E42C4009E}"/>
              </a:ext>
            </a:extLst>
          </p:cNvPr>
          <p:cNvCxnSpPr/>
          <p:nvPr/>
        </p:nvCxnSpPr>
        <p:spPr>
          <a:xfrm flipH="1">
            <a:off x="3695789" y="3643313"/>
            <a:ext cx="16677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C2DC37-6EB2-AEBF-F818-237A17AD41C9}"/>
              </a:ext>
            </a:extLst>
          </p:cNvPr>
          <p:cNvCxnSpPr/>
          <p:nvPr/>
        </p:nvCxnSpPr>
        <p:spPr>
          <a:xfrm>
            <a:off x="8085789" y="3271838"/>
            <a:ext cx="19820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3DD07A-804A-E37E-23D0-F16BB081D3AD}"/>
              </a:ext>
            </a:extLst>
          </p:cNvPr>
          <p:cNvCxnSpPr/>
          <p:nvPr/>
        </p:nvCxnSpPr>
        <p:spPr>
          <a:xfrm flipH="1">
            <a:off x="8085789" y="3643313"/>
            <a:ext cx="19820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5AC45CB-1A10-FE56-00FF-2012EC03B637}"/>
              </a:ext>
            </a:extLst>
          </p:cNvPr>
          <p:cNvSpPr txBox="1"/>
          <p:nvPr/>
        </p:nvSpPr>
        <p:spPr>
          <a:xfrm>
            <a:off x="4057141" y="3095430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/>
              <a:t>request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F95CBA-D6A0-77D2-170A-4AB220B5293A}"/>
              </a:ext>
            </a:extLst>
          </p:cNvPr>
          <p:cNvSpPr txBox="1"/>
          <p:nvPr/>
        </p:nvSpPr>
        <p:spPr>
          <a:xfrm>
            <a:off x="5743575" y="59329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A8C6B1-4B30-07A5-237A-49F8EFD5C5DA}"/>
              </a:ext>
            </a:extLst>
          </p:cNvPr>
          <p:cNvSpPr txBox="1"/>
          <p:nvPr/>
        </p:nvSpPr>
        <p:spPr>
          <a:xfrm>
            <a:off x="4105494" y="3677013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/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3180222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B44EE-2081-B66B-5BB1-E1B26A8F1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DFD LEVEL 1-ADMIN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5220E-68C7-F12A-FB8B-462231C89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18E990-10DF-ACEB-47ED-F73DB01A019F}"/>
              </a:ext>
            </a:extLst>
          </p:cNvPr>
          <p:cNvGrpSpPr/>
          <p:nvPr/>
        </p:nvGrpSpPr>
        <p:grpSpPr>
          <a:xfrm>
            <a:off x="1617500" y="2133600"/>
            <a:ext cx="10042851" cy="3504036"/>
            <a:chOff x="811763" y="1528274"/>
            <a:chExt cx="10042851" cy="350403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79E07A4-A12D-9F0E-0D19-EC6EB3F70B52}"/>
                </a:ext>
              </a:extLst>
            </p:cNvPr>
            <p:cNvSpPr/>
            <p:nvPr/>
          </p:nvSpPr>
          <p:spPr>
            <a:xfrm>
              <a:off x="811763" y="2976465"/>
              <a:ext cx="1408923" cy="78377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IN" sz="1400" b="1" dirty="0"/>
                <a:t>ADMIN</a:t>
              </a:r>
              <a:endParaRPr lang="en-IN" b="1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988A03-0E7D-8015-D7DE-0A386F71EA29}"/>
                </a:ext>
              </a:extLst>
            </p:cNvPr>
            <p:cNvSpPr/>
            <p:nvPr/>
          </p:nvSpPr>
          <p:spPr>
            <a:xfrm>
              <a:off x="3017100" y="2865663"/>
              <a:ext cx="1847461" cy="998375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IN" sz="1400" b="1" dirty="0"/>
                <a:t>LOGIN</a:t>
              </a:r>
              <a:endParaRPr lang="en-IN" b="1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B1817B8-305E-F8DA-138D-010082BFFF43}"/>
                </a:ext>
              </a:extLst>
            </p:cNvPr>
            <p:cNvSpPr/>
            <p:nvPr/>
          </p:nvSpPr>
          <p:spPr>
            <a:xfrm>
              <a:off x="5365102" y="4033935"/>
              <a:ext cx="1847461" cy="998375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IN" sz="1400" b="1" dirty="0"/>
                <a:t>PREDICT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672AB50-B7EA-C616-7764-6ABFFA398955}"/>
                </a:ext>
              </a:extLst>
            </p:cNvPr>
            <p:cNvSpPr/>
            <p:nvPr/>
          </p:nvSpPr>
          <p:spPr>
            <a:xfrm>
              <a:off x="5365102" y="1528274"/>
              <a:ext cx="1847461" cy="998375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IN" sz="1400" b="1" dirty="0"/>
                <a:t>CREDIT CARD DETAILS UPLOAD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D34D5B9-3735-EF4B-E7A8-E2FD2926A971}"/>
                </a:ext>
              </a:extLst>
            </p:cNvPr>
            <p:cNvGrpSpPr/>
            <p:nvPr/>
          </p:nvGrpSpPr>
          <p:grpSpPr>
            <a:xfrm>
              <a:off x="8920066" y="4125476"/>
              <a:ext cx="1396482" cy="627484"/>
              <a:chOff x="8696130" y="2801516"/>
              <a:chExt cx="1396482" cy="62748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AFD8E76B-C16D-4B96-1E46-2C8283E28398}"/>
                  </a:ext>
                </a:extLst>
              </p:cNvPr>
              <p:cNvCxnSpPr/>
              <p:nvPr/>
            </p:nvCxnSpPr>
            <p:spPr>
              <a:xfrm>
                <a:off x="8761446" y="2801516"/>
                <a:ext cx="0" cy="620485"/>
              </a:xfrm>
              <a:prstGeom prst="line">
                <a:avLst/>
              </a:prstGeom>
              <a:ln w="571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501B37C6-3073-4D05-1D83-F4BD87431B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96130" y="2808515"/>
                <a:ext cx="1396482" cy="0"/>
              </a:xfrm>
              <a:prstGeom prst="line">
                <a:avLst/>
              </a:prstGeom>
              <a:ln w="571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2AAF419F-9E5F-3468-4310-8BA4C341AC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96130" y="3429000"/>
                <a:ext cx="1396481" cy="0"/>
              </a:xfrm>
              <a:prstGeom prst="line">
                <a:avLst/>
              </a:prstGeom>
              <a:ln w="571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25B19F95-EF95-1AE9-803B-029A636A4759}"/>
                  </a:ext>
                </a:extLst>
              </p:cNvPr>
              <p:cNvCxnSpPr/>
              <p:nvPr/>
            </p:nvCxnSpPr>
            <p:spPr>
              <a:xfrm>
                <a:off x="8923176" y="2808514"/>
                <a:ext cx="0" cy="620485"/>
              </a:xfrm>
              <a:prstGeom prst="line">
                <a:avLst/>
              </a:prstGeom>
              <a:ln w="571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C30979C-E557-C807-9789-1855D403270A}"/>
                </a:ext>
              </a:extLst>
            </p:cNvPr>
            <p:cNvCxnSpPr/>
            <p:nvPr/>
          </p:nvCxnSpPr>
          <p:spPr>
            <a:xfrm>
              <a:off x="2220686" y="3172408"/>
              <a:ext cx="8770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74DAE76-19E2-5998-68CD-39F895C46673}"/>
                </a:ext>
              </a:extLst>
            </p:cNvPr>
            <p:cNvCxnSpPr/>
            <p:nvPr/>
          </p:nvCxnSpPr>
          <p:spPr>
            <a:xfrm flipH="1">
              <a:off x="2220686" y="3592286"/>
              <a:ext cx="87707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E9F12DC-6573-72F1-DD65-E35C5CC1BC68}"/>
                </a:ext>
              </a:extLst>
            </p:cNvPr>
            <p:cNvCxnSpPr>
              <a:cxnSpLocks/>
              <a:stCxn id="9" idx="7"/>
              <a:endCxn id="11" idx="2"/>
            </p:cNvCxnSpPr>
            <p:nvPr/>
          </p:nvCxnSpPr>
          <p:spPr>
            <a:xfrm flipV="1">
              <a:off x="4594007" y="2027462"/>
              <a:ext cx="771095" cy="984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C053D4E-661D-5D28-9CDB-83CD6AA78DAF}"/>
                </a:ext>
              </a:extLst>
            </p:cNvPr>
            <p:cNvCxnSpPr>
              <a:cxnSpLocks/>
              <a:stCxn id="9" idx="5"/>
              <a:endCxn id="10" idx="2"/>
            </p:cNvCxnSpPr>
            <p:nvPr/>
          </p:nvCxnSpPr>
          <p:spPr>
            <a:xfrm>
              <a:off x="4594007" y="3717829"/>
              <a:ext cx="771095" cy="8152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CCA4DA6-2E19-FEAF-FCE7-646D321D9AAB}"/>
                </a:ext>
              </a:extLst>
            </p:cNvPr>
            <p:cNvCxnSpPr>
              <a:cxnSpLocks/>
              <a:endCxn id="10" idx="6"/>
            </p:cNvCxnSpPr>
            <p:nvPr/>
          </p:nvCxnSpPr>
          <p:spPr>
            <a:xfrm flipH="1">
              <a:off x="7212563" y="4533122"/>
              <a:ext cx="170750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41">
              <a:extLst>
                <a:ext uri="{FF2B5EF4-FFF2-40B4-BE49-F238E27FC236}">
                  <a16:creationId xmlns:a16="http://schemas.microsoft.com/office/drawing/2014/main" id="{499A1F71-04A1-2FE9-7E29-0E3267A0BDC0}"/>
                </a:ext>
              </a:extLst>
            </p:cNvPr>
            <p:cNvSpPr txBox="1"/>
            <p:nvPr/>
          </p:nvSpPr>
          <p:spPr>
            <a:xfrm>
              <a:off x="9147111" y="4317328"/>
              <a:ext cx="17075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IN" sz="1400" b="1" dirty="0"/>
                <a:t>PREDICT_+ID</a:t>
              </a:r>
            </a:p>
          </p:txBody>
        </p:sp>
      </p:grpSp>
      <p:sp>
        <p:nvSpPr>
          <p:cNvPr id="6" name="TextBox 43">
            <a:extLst>
              <a:ext uri="{FF2B5EF4-FFF2-40B4-BE49-F238E27FC236}">
                <a16:creationId xmlns:a16="http://schemas.microsoft.com/office/drawing/2014/main" id="{2C127CAF-ACE4-A595-95CC-28F34DEEF44D}"/>
              </a:ext>
            </a:extLst>
          </p:cNvPr>
          <p:cNvSpPr txBox="1"/>
          <p:nvPr/>
        </p:nvSpPr>
        <p:spPr>
          <a:xfrm>
            <a:off x="3051741" y="3527403"/>
            <a:ext cx="7710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00" b="1" dirty="0">
                <a:solidFill>
                  <a:schemeClr val="accent3">
                    <a:lumMod val="50000"/>
                  </a:schemeClr>
                </a:solidFill>
              </a:rPr>
              <a:t>request</a:t>
            </a:r>
          </a:p>
        </p:txBody>
      </p:sp>
      <p:sp>
        <p:nvSpPr>
          <p:cNvPr id="7" name="TextBox 44">
            <a:extLst>
              <a:ext uri="{FF2B5EF4-FFF2-40B4-BE49-F238E27FC236}">
                <a16:creationId xmlns:a16="http://schemas.microsoft.com/office/drawing/2014/main" id="{FCDD890C-74EF-956A-BD1B-EE09F21C4338}"/>
              </a:ext>
            </a:extLst>
          </p:cNvPr>
          <p:cNvSpPr txBox="1"/>
          <p:nvPr/>
        </p:nvSpPr>
        <p:spPr>
          <a:xfrm>
            <a:off x="3095128" y="4192350"/>
            <a:ext cx="8083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00" b="1" dirty="0">
                <a:solidFill>
                  <a:schemeClr val="accent3">
                    <a:lumMod val="50000"/>
                  </a:schemeClr>
                </a:solidFill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1223383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12BBF-C286-79A6-7906-A52539166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MODULE DESCRIPTION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DDA1F-6FAC-F848-CA0A-929FA217F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3474" y="2147888"/>
            <a:ext cx="8915400" cy="3777622"/>
          </a:xfrm>
        </p:spPr>
        <p:txBody>
          <a:bodyPr/>
          <a:lstStyle/>
          <a:p>
            <a:pPr marL="0" indent="0">
              <a:buNone/>
            </a:pPr>
            <a:r>
              <a:rPr lang="en-IN" b="1" u="sng" dirty="0"/>
              <a:t>ADMIN</a:t>
            </a:r>
          </a:p>
          <a:p>
            <a:r>
              <a:rPr lang="en-IN" dirty="0"/>
              <a:t>Upload the credit details</a:t>
            </a:r>
          </a:p>
          <a:p>
            <a:r>
              <a:rPr lang="en-IN" dirty="0"/>
              <a:t>Predict</a:t>
            </a:r>
          </a:p>
          <a:p>
            <a:r>
              <a:rPr lang="en-IN" dirty="0"/>
              <a:t>View result</a:t>
            </a:r>
          </a:p>
        </p:txBody>
      </p:sp>
    </p:spTree>
    <p:extLst>
      <p:ext uri="{BB962C8B-B14F-4D97-AF65-F5344CB8AC3E}">
        <p14:creationId xmlns:p14="http://schemas.microsoft.com/office/powerpoint/2010/main" val="4089294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65BC5-7CC5-86A8-4121-17D1FA1EB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306333"/>
            <a:ext cx="8911687" cy="1280890"/>
          </a:xfrm>
        </p:spPr>
        <p:txBody>
          <a:bodyPr>
            <a:normAutofit/>
          </a:bodyPr>
          <a:lstStyle/>
          <a:p>
            <a:r>
              <a:rPr lang="en-IN" sz="3200" dirty="0"/>
              <a:t>ARCHITECTURE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B2E68D-BE68-9016-3C68-B2EB0176BC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912" y="176213"/>
            <a:ext cx="5972175" cy="6375454"/>
          </a:xfrm>
        </p:spPr>
      </p:pic>
    </p:spTree>
    <p:extLst>
      <p:ext uri="{BB962C8B-B14F-4D97-AF65-F5344CB8AC3E}">
        <p14:creationId xmlns:p14="http://schemas.microsoft.com/office/powerpoint/2010/main" val="490605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C4547-BF9F-0E7F-6C13-DC7AE348D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875F1-6C6E-D6DF-24FD-CAC9EC5944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- Accuracy: 95.00%</a:t>
            </a:r>
          </a:p>
          <a:p>
            <a:r>
              <a:rPr lang="en-US" dirty="0"/>
              <a:t>- Precision: 91%</a:t>
            </a:r>
          </a:p>
          <a:p>
            <a:r>
              <a:rPr lang="en-US" dirty="0"/>
              <a:t>- Recall: 85.71%</a:t>
            </a:r>
          </a:p>
          <a:p>
            <a:r>
              <a:rPr lang="en-US" dirty="0"/>
              <a:t>- F1-Score: 90.12%</a:t>
            </a:r>
          </a:p>
          <a:p>
            <a:endParaRPr lang="en-US" dirty="0"/>
          </a:p>
          <a:p>
            <a:r>
              <a:rPr lang="en-US" dirty="0"/>
              <a:t>Deep learning models significantly outperformed traditional machine learning approaches.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3321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4D88-4521-A7BE-60FB-08A5539D7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837" y="624110"/>
            <a:ext cx="8911687" cy="1280890"/>
          </a:xfrm>
        </p:spPr>
        <p:txBody>
          <a:bodyPr/>
          <a:lstStyle/>
          <a:p>
            <a:r>
              <a:rPr lang="en-IN" dirty="0"/>
              <a:t>CONCLUSIONS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6603133-B57C-ED9A-E0A8-E0F19882F1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31949" y="2440454"/>
            <a:ext cx="10622973" cy="2478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Credit Card Fraud Detection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achieved high accuracy using machine learning and deep learning models. </a:t>
            </a:r>
          </a:p>
          <a:p>
            <a:pPr marR="0" lvl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Deep Learning (DL) models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like RNN outperformed traditional methods in fraud detection. </a:t>
            </a:r>
          </a:p>
          <a:p>
            <a:pPr marR="0" lvl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selection techniques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enhanced model performance by identifying crucial transaction attributes. </a:t>
            </a:r>
          </a:p>
          <a:p>
            <a:pPr marR="0" lvl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Challenges remain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real-world deployment, especially in handling class imbalance in fraud datasets. </a:t>
            </a:r>
          </a:p>
          <a:p>
            <a:pPr marR="0" lvl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work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will focus on refining DL models, improving fraud detection accuracy, and reducing false positives​ </a:t>
            </a:r>
          </a:p>
        </p:txBody>
      </p:sp>
    </p:spTree>
    <p:extLst>
      <p:ext uri="{BB962C8B-B14F-4D97-AF65-F5344CB8AC3E}">
        <p14:creationId xmlns:p14="http://schemas.microsoft.com/office/powerpoint/2010/main" val="2552022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06EC2-5410-3011-05DC-4D381DA4E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1999" y="581248"/>
            <a:ext cx="8911687" cy="1280890"/>
          </a:xfrm>
        </p:spPr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849D9-3894-83D9-F9DB-9734924D8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1999" y="2090737"/>
            <a:ext cx="8915400" cy="3777622"/>
          </a:xfrm>
        </p:spPr>
        <p:txBody>
          <a:bodyPr>
            <a:noAutofit/>
          </a:bodyPr>
          <a:lstStyle/>
          <a:p>
            <a:r>
              <a:rPr lang="en-US" sz="1400" b="1" dirty="0"/>
              <a:t>Enhancing Model Performance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Optimize </a:t>
            </a:r>
            <a:r>
              <a:rPr lang="en-US" sz="1400" b="1" dirty="0"/>
              <a:t>machine learning and deep learning architectures</a:t>
            </a:r>
            <a:r>
              <a:rPr lang="en-US" sz="1400" dirty="0"/>
              <a:t> for higher fraud detection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Fine-tune </a:t>
            </a:r>
            <a:r>
              <a:rPr lang="en-US" sz="1400" b="1" dirty="0"/>
              <a:t>hyperparameters</a:t>
            </a:r>
            <a:r>
              <a:rPr lang="en-US" sz="1400" dirty="0"/>
              <a:t> to improve generalization and reduce false positives.</a:t>
            </a:r>
          </a:p>
          <a:p>
            <a:r>
              <a:rPr lang="en-US" sz="1400" b="1" dirty="0"/>
              <a:t>Advancing Explainability (XAI)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Integrate </a:t>
            </a:r>
            <a:r>
              <a:rPr lang="en-US" sz="1400" b="1" dirty="0"/>
              <a:t>Explainable AI (XAI)</a:t>
            </a:r>
            <a:r>
              <a:rPr lang="en-US" sz="1400" dirty="0"/>
              <a:t> methods to enhance fraud detection transparency.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Utilize </a:t>
            </a:r>
            <a:r>
              <a:rPr lang="en-US" sz="1400" b="1" dirty="0"/>
              <a:t>LIME, SHAP, or attention mechanisms</a:t>
            </a:r>
            <a:r>
              <a:rPr lang="en-US" sz="1400" dirty="0"/>
              <a:t> to provide insights into model decisions.</a:t>
            </a:r>
          </a:p>
          <a:p>
            <a:r>
              <a:rPr lang="en-US" sz="1400" b="1" dirty="0"/>
              <a:t>Expanding Dataset &amp; Real-World Testing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Incorporate </a:t>
            </a:r>
            <a:r>
              <a:rPr lang="en-US" sz="1400" b="1" dirty="0"/>
              <a:t>larger and more diverse credit card fraud datasets</a:t>
            </a:r>
            <a:r>
              <a:rPr lang="en-US" sz="1400" dirty="0"/>
              <a:t> for robust training.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Validate models on </a:t>
            </a:r>
            <a:r>
              <a:rPr lang="en-US" sz="1400" b="1" dirty="0"/>
              <a:t>real-time transaction data</a:t>
            </a:r>
            <a:r>
              <a:rPr lang="en-US" sz="1400" dirty="0"/>
              <a:t> to assess effectiveness in real-world scenarios.</a:t>
            </a:r>
          </a:p>
          <a:p>
            <a:r>
              <a:rPr lang="en-US" sz="1400" b="1" dirty="0"/>
              <a:t>Integration with Financial 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Develop a </a:t>
            </a:r>
            <a:r>
              <a:rPr lang="en-US" sz="1400" b="1" dirty="0"/>
              <a:t>user-friendly fraud detection dashboard</a:t>
            </a:r>
            <a:r>
              <a:rPr lang="en-US" sz="1400" dirty="0"/>
              <a:t> for financial institutions.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Ensure compliance with </a:t>
            </a:r>
            <a:r>
              <a:rPr lang="en-US" sz="1400" b="1" dirty="0"/>
              <a:t>financial security regulations</a:t>
            </a:r>
            <a:r>
              <a:rPr lang="en-US" sz="1400" dirty="0"/>
              <a:t> to enable real-world adoption.</a:t>
            </a:r>
          </a:p>
          <a:p>
            <a:pPr>
              <a:lnSpc>
                <a:spcPct val="170000"/>
              </a:lnSpc>
            </a:pP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560430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CCE85-07C3-FAEE-D6B3-28D6BC6BE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95535"/>
            <a:ext cx="8911687" cy="1280890"/>
          </a:xfrm>
        </p:spPr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B7B5A-2DF4-A0CA-3E43-76C8D88FB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1899" y="2019299"/>
            <a:ext cx="8915400" cy="4838701"/>
          </a:xfrm>
        </p:spPr>
        <p:txBody>
          <a:bodyPr/>
          <a:lstStyle/>
          <a:p>
            <a:r>
              <a:rPr lang="en-IN" dirty="0"/>
              <a:t>A. D. </a:t>
            </a:r>
            <a:r>
              <a:rPr lang="en-IN" dirty="0" err="1"/>
              <a:t>Pozzolo</a:t>
            </a:r>
            <a:r>
              <a:rPr lang="en-IN" dirty="0"/>
              <a:t>, O. </a:t>
            </a:r>
            <a:r>
              <a:rPr lang="en-IN" dirty="0" err="1"/>
              <a:t>Caelen</a:t>
            </a:r>
            <a:r>
              <a:rPr lang="en-IN" dirty="0"/>
              <a:t>, R. A. Johnson, and G. </a:t>
            </a:r>
            <a:r>
              <a:rPr lang="en-IN" dirty="0" err="1"/>
              <a:t>Bontempi</a:t>
            </a:r>
            <a:r>
              <a:rPr lang="en-IN" dirty="0"/>
              <a:t>, ‘‘Calibrating probability with </a:t>
            </a:r>
            <a:r>
              <a:rPr lang="en-IN" dirty="0" err="1"/>
              <a:t>undersampling</a:t>
            </a:r>
            <a:r>
              <a:rPr lang="en-IN" dirty="0"/>
              <a:t> for unbalanced classification,’’ in </a:t>
            </a:r>
            <a:r>
              <a:rPr lang="en-IN" i="1" dirty="0"/>
              <a:t>IEEE Symposium Series on Computational Intelligence (SSCI)</a:t>
            </a:r>
            <a:r>
              <a:rPr lang="en-IN" dirty="0"/>
              <a:t>, 2015, pp. 159–166.</a:t>
            </a:r>
          </a:p>
          <a:p>
            <a:r>
              <a:rPr lang="en-IN" dirty="0"/>
              <a:t>A. Dal </a:t>
            </a:r>
            <a:r>
              <a:rPr lang="en-IN" dirty="0" err="1"/>
              <a:t>Pozzolo</a:t>
            </a:r>
            <a:r>
              <a:rPr lang="en-IN" dirty="0"/>
              <a:t>, O. </a:t>
            </a:r>
            <a:r>
              <a:rPr lang="en-IN" dirty="0" err="1"/>
              <a:t>Caelen</a:t>
            </a:r>
            <a:r>
              <a:rPr lang="en-IN" dirty="0"/>
              <a:t>, Y. Le Borgne, S. </a:t>
            </a:r>
            <a:r>
              <a:rPr lang="en-IN" dirty="0" err="1"/>
              <a:t>Waterschoot</a:t>
            </a:r>
            <a:r>
              <a:rPr lang="en-IN" dirty="0"/>
              <a:t>, and G. </a:t>
            </a:r>
            <a:r>
              <a:rPr lang="en-IN" dirty="0" err="1"/>
              <a:t>Bontempi</a:t>
            </a:r>
            <a:r>
              <a:rPr lang="en-IN" dirty="0"/>
              <a:t>, ‘‘Learned lessons in credit card fraud detection from a practitioner perspective,’’ </a:t>
            </a:r>
            <a:r>
              <a:rPr lang="en-IN" i="1" dirty="0"/>
              <a:t>Expert Systems with Applications</a:t>
            </a:r>
            <a:r>
              <a:rPr lang="en-IN" dirty="0"/>
              <a:t>, vol. 41, no. 10, pp. 4915–4928, 2014.</a:t>
            </a:r>
          </a:p>
          <a:p>
            <a:r>
              <a:rPr lang="en-US" dirty="0"/>
              <a:t>M. Taha and J. </a:t>
            </a:r>
            <a:r>
              <a:rPr lang="en-US" dirty="0" err="1"/>
              <a:t>Malebary</a:t>
            </a:r>
            <a:r>
              <a:rPr lang="en-US" dirty="0"/>
              <a:t>, ‘‘An intelligent approach to credit card fraud detection using deep learning with feature selection and hyperparameter optimization,’’ </a:t>
            </a:r>
            <a:r>
              <a:rPr lang="en-US" i="1" dirty="0"/>
              <a:t>IEEE Access</a:t>
            </a:r>
            <a:r>
              <a:rPr lang="en-US" dirty="0"/>
              <a:t>, vol. 8, pp. 165024–165038, 2020.</a:t>
            </a:r>
          </a:p>
          <a:p>
            <a:r>
              <a:rPr lang="en-US" dirty="0"/>
              <a:t>E. Duman and M. H. </a:t>
            </a:r>
            <a:r>
              <a:rPr lang="en-US" dirty="0" err="1"/>
              <a:t>Ozcelik</a:t>
            </a:r>
            <a:r>
              <a:rPr lang="en-US" dirty="0"/>
              <a:t>, ‘‘Detecting credit card fraud by genetic algorithm and scatter search,’’ </a:t>
            </a:r>
            <a:r>
              <a:rPr lang="en-US" i="1" dirty="0"/>
              <a:t>Expert Systems with Applications</a:t>
            </a:r>
            <a:r>
              <a:rPr lang="en-US" dirty="0"/>
              <a:t>, vol. 38, no. 10, pp. 13057–13063, 2011.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3900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49E42C2-EE50-2531-9E96-0AB42B5C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908D7C8-07B8-AA47-7245-FC5B3DA98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Implements state-of-the-art Machine Learning and Deep Learning techniques for fraud detection.</a:t>
            </a:r>
          </a:p>
          <a:p>
            <a:r>
              <a:rPr lang="en-US" dirty="0"/>
              <a:t>Analyzes transactional patterns to differentiate between legitimate and fraudulent activities.</a:t>
            </a:r>
          </a:p>
          <a:p>
            <a:r>
              <a:rPr lang="en-US" dirty="0"/>
              <a:t>Automates fraud identification, minimizing manual review efforts.</a:t>
            </a:r>
          </a:p>
          <a:p>
            <a:r>
              <a:rPr lang="en-US" dirty="0"/>
              <a:t>Enhances security by reducing false positives and improving fraud detection accuracy.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2191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8E45-686B-F77A-3D9C-A1D4C92A3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DEMO VIDEO</a:t>
            </a:r>
          </a:p>
        </p:txBody>
      </p:sp>
      <p:pic>
        <p:nvPicPr>
          <p:cNvPr id="4" name="bandicam 2025-03-28 05-52-51-518-VEED">
            <a:hlinkClick r:id="" action="ppaction://media"/>
            <a:extLst>
              <a:ext uri="{FF2B5EF4-FFF2-40B4-BE49-F238E27FC236}">
                <a16:creationId xmlns:a16="http://schemas.microsoft.com/office/drawing/2014/main" id="{CE7470EC-F16B-DA84-AF49-0D541C91178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7863" y="1905000"/>
            <a:ext cx="6800850" cy="3778250"/>
          </a:xfrm>
        </p:spPr>
      </p:pic>
    </p:spTree>
    <p:extLst>
      <p:ext uri="{BB962C8B-B14F-4D97-AF65-F5344CB8AC3E}">
        <p14:creationId xmlns:p14="http://schemas.microsoft.com/office/powerpoint/2010/main" val="2227213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394E-4956-4745-F2CA-FC6F55026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775" y="2251075"/>
            <a:ext cx="10515600" cy="1325563"/>
          </a:xfrm>
        </p:spPr>
        <p:txBody>
          <a:bodyPr>
            <a:normAutofit/>
          </a:bodyPr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4725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248CF-4EFA-6EE5-E5A2-67414F133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033FE-E14A-26A3-E3AE-6BE3DB2F1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Research:</a:t>
            </a:r>
            <a:r>
              <a:rPr lang="en-US" dirty="0"/>
              <a:t> Data collection and literature review – </a:t>
            </a:r>
            <a:r>
              <a:rPr lang="en-US" b="1" dirty="0"/>
              <a:t>December 2024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Design Phase:</a:t>
            </a:r>
            <a:r>
              <a:rPr lang="en-US" dirty="0"/>
              <a:t> Model architecture design – </a:t>
            </a:r>
            <a:r>
              <a:rPr lang="en-US" b="1" dirty="0"/>
              <a:t>January 2025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Implementation:</a:t>
            </a:r>
            <a:r>
              <a:rPr lang="en-US" dirty="0"/>
              <a:t> ML and DL models applied – </a:t>
            </a:r>
            <a:r>
              <a:rPr lang="en-US" b="1" dirty="0"/>
              <a:t>February 2025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Testing:</a:t>
            </a:r>
            <a:r>
              <a:rPr lang="en-US" dirty="0"/>
              <a:t> Performance evaluation – </a:t>
            </a:r>
            <a:r>
              <a:rPr lang="en-US" b="1" dirty="0"/>
              <a:t>March 2025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Deployment:</a:t>
            </a:r>
            <a:r>
              <a:rPr lang="en-US" dirty="0"/>
              <a:t> Integration into a fraud detection system – </a:t>
            </a:r>
            <a:r>
              <a:rPr lang="en-US" b="1" dirty="0"/>
              <a:t>April 2025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7810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D74B7-FE0E-3321-4DD9-904518F9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1450" y="681260"/>
            <a:ext cx="8911687" cy="1280890"/>
          </a:xfrm>
        </p:spPr>
        <p:txBody>
          <a:bodyPr/>
          <a:lstStyle/>
          <a:p>
            <a:r>
              <a:rPr lang="en-IN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8DAF8-3B71-3D63-9292-73C9C2D38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0612" y="2076450"/>
            <a:ext cx="8915400" cy="37776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Fraud Detection:</a:t>
            </a:r>
            <a:r>
              <a:rPr lang="en-IN" dirty="0"/>
              <a:t> Identifying fraudulent transactions using ML and DL models.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Automated System:</a:t>
            </a:r>
            <a:r>
              <a:rPr lang="en-IN" dirty="0"/>
              <a:t> A real-time fraud detection mechanism.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Data Analysis:</a:t>
            </a:r>
            <a:r>
              <a:rPr lang="en-IN" dirty="0"/>
              <a:t> Use of European credit card transaction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Feature Selection:</a:t>
            </a:r>
            <a:r>
              <a:rPr lang="en-IN" dirty="0"/>
              <a:t> Ranking top transaction features for fraud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Performance Optimization:</a:t>
            </a:r>
            <a:r>
              <a:rPr lang="en-IN" dirty="0"/>
              <a:t> Balancing data to minimize false negatives and improve precision.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4639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C57F6-7DE4-47C5-5044-13E9B2575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809AC-31C2-8D98-4C33-94F4E2255C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an efficient fraud detection system that minimizes financial losses by accurately detecting fraudulent transactions and reducing false-positive and false-negative rates.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302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0C64A89-47A0-8138-5F96-5BEA8EA50C5B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937947"/>
          <a:ext cx="10515600" cy="58617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34335505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03211668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6388292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562180316"/>
                    </a:ext>
                  </a:extLst>
                </a:gridCol>
              </a:tblGrid>
              <a:tr h="603956">
                <a:tc>
                  <a:txBody>
                    <a:bodyPr/>
                    <a:lstStyle/>
                    <a:p>
                      <a:r>
                        <a:rPr lang="en-IN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FINDINGS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7632310"/>
                  </a:ext>
                </a:extLst>
              </a:tr>
              <a:tr h="6039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Credit Card Fraud Detection Using State-of-the-Art Machine Learning and Deep Learning Algorithms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Fawaz Khaled </a:t>
                      </a:r>
                      <a:r>
                        <a:rPr lang="en-IN" sz="11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Alarfaj</a:t>
                      </a:r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Iqra Malik, </a:t>
                      </a:r>
                      <a:r>
                        <a:rPr lang="en-IN" sz="11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Hikmat</a:t>
                      </a:r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Ullah Khan, Naif </a:t>
                      </a:r>
                      <a:r>
                        <a:rPr lang="en-IN" sz="11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Almusallam</a:t>
                      </a:r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Muhammad Ramzan, </a:t>
                      </a:r>
                      <a:r>
                        <a:rPr lang="en-IN" sz="11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Muzamil</a:t>
                      </a:r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Ahmed</a:t>
                      </a: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CNN-based deep learning models for fraud detection, achieving 90.9% accuracy and outperforming traditional ML algorithms in precision and recall.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515808"/>
                  </a:ext>
                </a:extLst>
              </a:tr>
              <a:tr h="6039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An Efficient Real-Time Model for Credit Card Fraud Detection Based on Deep Learning</a:t>
                      </a:r>
                      <a:endParaRPr lang="en-IN" sz="1100" u="none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100" dirty="0"/>
                        <a:t>Y. </a:t>
                      </a:r>
                      <a:r>
                        <a:rPr lang="en-IN" sz="1100" dirty="0" err="1"/>
                        <a:t>Abakarim</a:t>
                      </a:r>
                      <a:r>
                        <a:rPr lang="en-IN" sz="1100" dirty="0"/>
                        <a:t>, M. </a:t>
                      </a:r>
                      <a:r>
                        <a:rPr lang="en-IN" sz="1100" dirty="0" err="1"/>
                        <a:t>Lahby</a:t>
                      </a:r>
                      <a:r>
                        <a:rPr lang="en-IN" sz="1100" dirty="0"/>
                        <a:t>, A. </a:t>
                      </a:r>
                      <a:r>
                        <a:rPr lang="en-IN" sz="1100" dirty="0" err="1"/>
                        <a:t>Attioui</a:t>
                      </a:r>
                      <a:endParaRPr lang="en-IN" sz="11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Introduced a real-time fraud detection system leveraging DL algorithms, demonstrating improved performance in fraud detection over traditional approaches.</a:t>
                      </a:r>
                      <a:endParaRPr lang="en-IN" sz="1100" dirty="0"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524723"/>
                  </a:ext>
                </a:extLst>
              </a:tr>
              <a:tr h="6039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Credit Card Fraud Detection </a:t>
                      </a:r>
                      <a:r>
                        <a:rPr lang="en-US" sz="800" dirty="0"/>
                        <a:t>Model</a:t>
                      </a:r>
                      <a:r>
                        <a:rPr lang="en-US" sz="1100" dirty="0"/>
                        <a:t> Based on LSTM Recurrent Neural Networks</a:t>
                      </a:r>
                      <a:endParaRPr lang="en-IN" sz="1100" u="none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100" dirty="0"/>
                        <a:t>I. </a:t>
                      </a:r>
                      <a:r>
                        <a:rPr lang="en-IN" sz="1100" dirty="0" err="1"/>
                        <a:t>Benchaji</a:t>
                      </a:r>
                      <a:r>
                        <a:rPr lang="en-IN" sz="1100" dirty="0"/>
                        <a:t>, S. </a:t>
                      </a:r>
                      <a:r>
                        <a:rPr lang="en-IN" sz="1100" dirty="0" err="1"/>
                        <a:t>Douzi</a:t>
                      </a:r>
                      <a:r>
                        <a:rPr lang="en-IN" sz="1100" dirty="0"/>
                        <a:t>, B. E. </a:t>
                      </a:r>
                      <a:r>
                        <a:rPr lang="en-IN" sz="1100" dirty="0" err="1"/>
                        <a:t>Ouahidi</a:t>
                      </a:r>
                      <a:endParaRPr lang="en-IN" sz="11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Presented a model using LSTM networks, achieving high accuracy and better handling of time-sequential data in credit card fraud detection.</a:t>
                      </a:r>
                      <a:endParaRPr lang="en-IN" sz="1100" dirty="0"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018506"/>
                  </a:ext>
                </a:extLst>
              </a:tr>
              <a:tr h="6039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Fraud Detection for Job Placement Using Hierarchical Clusters-Based Deep Neural Networks</a:t>
                      </a:r>
                      <a:endParaRPr lang="en-IN" sz="1100" u="none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100" dirty="0"/>
                        <a:t>J. Kim, H.-J. Kim, H. Kim</a:t>
                      </a:r>
                      <a:endParaRPr lang="en-IN" sz="11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Proposed a hierarchical cluster-based DNN for fraud detection, achieving effective classification with reduced false positives.</a:t>
                      </a:r>
                      <a:endParaRPr lang="en-IN" sz="11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878708"/>
                  </a:ext>
                </a:extLst>
              </a:tr>
              <a:tr h="6039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 Survey on Credit Card Fraud Detection Using Machine Learning and Deep Learning</a:t>
                      </a:r>
                      <a:endParaRPr lang="en-IN" sz="1100" u="none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100" dirty="0"/>
                        <a:t>. Lucas, J. </a:t>
                      </a:r>
                      <a:r>
                        <a:rPr lang="en-IN" sz="1100" dirty="0" err="1"/>
                        <a:t>Jurgovsky</a:t>
                      </a:r>
                      <a:endParaRPr lang="en-IN" sz="110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Reviewed state-of-the-art ML and DL methods, highlighting CNN and GAN as top-performing models for fraud detection applications.</a:t>
                      </a:r>
                      <a:endParaRPr lang="en-IN" sz="1100" dirty="0">
                        <a:latin typeface="+mn-lt"/>
                      </a:endParaRPr>
                    </a:p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672429"/>
                  </a:ext>
                </a:extLst>
              </a:tr>
            </a:tbl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2AFA7B25-704D-3F21-1D48-DD4DB5A89515}"/>
              </a:ext>
            </a:extLst>
          </p:cNvPr>
          <p:cNvSpPr txBox="1">
            <a:spLocks/>
          </p:cNvSpPr>
          <p:nvPr/>
        </p:nvSpPr>
        <p:spPr>
          <a:xfrm>
            <a:off x="-1833562" y="-5162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</p:spTree>
    <p:extLst>
      <p:ext uri="{BB962C8B-B14F-4D97-AF65-F5344CB8AC3E}">
        <p14:creationId xmlns:p14="http://schemas.microsoft.com/office/powerpoint/2010/main" val="2594270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1027B-A9EC-C00D-CBA0-AC179925E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REQUIREMENT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9D506-993C-5637-3035-147049C32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Frontend:</a:t>
            </a:r>
            <a:r>
              <a:rPr lang="en-IN" dirty="0"/>
              <a:t> Web-based dashboard for fraud detection alerts.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Backend:</a:t>
            </a:r>
            <a:r>
              <a:rPr lang="en-IN" dirty="0"/>
              <a:t> Python with </a:t>
            </a:r>
            <a:r>
              <a:rPr lang="en-IN" dirty="0" err="1"/>
              <a:t>Tkinter</a:t>
            </a:r>
            <a:r>
              <a:rPr lang="en-IN" dirty="0"/>
              <a:t> Tensor flow for API integration.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Database:</a:t>
            </a:r>
            <a:r>
              <a:rPr lang="en-IN" dirty="0"/>
              <a:t> MySQL for storing transaction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Software Tools:</a:t>
            </a:r>
            <a:r>
              <a:rPr lang="en-IN" dirty="0"/>
              <a:t> Anaconda, TensorFlow, Scikit-Learn.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6318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BDE6D-0FDE-05FA-93AB-91548EDC7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809847"/>
            <a:ext cx="8911687" cy="1280890"/>
          </a:xfrm>
        </p:spPr>
        <p:txBody>
          <a:bodyPr/>
          <a:lstStyle/>
          <a:p>
            <a:r>
              <a:rPr lang="en-IN" dirty="0"/>
              <a:t>FUNCTIONAL REQUIREMENTS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9E81363-CC19-D9A3-7783-24FC4C1ADA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1482" y="2297664"/>
            <a:ext cx="11490518" cy="2262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Authentication: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Secure access for authorized users to prevent unauthorized transactions. 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Fraud Detection System: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Analyzes transaction patterns using Machine Learning (ML) and Deep Learning (DL) models. 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Transaction Monitoring: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Detects fraudulent transactions dynamically and flags them for review. 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Alert &amp; Notification System: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Sends alerts to users and financial institutions for suspicious transactions. 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Training &amp; Updating: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Continuously trains and updates models with new fraud patterns to enhance accuracy. 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Reporting &amp; Analytics: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Generates reports on model performance. </a:t>
            </a:r>
          </a:p>
        </p:txBody>
      </p:sp>
    </p:spTree>
    <p:extLst>
      <p:ext uri="{BB962C8B-B14F-4D97-AF65-F5344CB8AC3E}">
        <p14:creationId xmlns:p14="http://schemas.microsoft.com/office/powerpoint/2010/main" val="2140003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8E07-250E-7813-57BB-71031FF5A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2875" y="652685"/>
            <a:ext cx="8911687" cy="1280890"/>
          </a:xfrm>
        </p:spPr>
        <p:txBody>
          <a:bodyPr/>
          <a:lstStyle/>
          <a:p>
            <a:r>
              <a:rPr lang="en-IN" dirty="0"/>
              <a:t>NON FUNCTIONAL REQUIREMENTS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5683661-5067-E47C-3FA4-20EDBF6172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28515" y="2068979"/>
            <a:ext cx="9413154" cy="2478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Performance: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Real-time fraud detection with minimal latency. 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Scalability: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Ability to handle growing transaction volumes with cloud-based deployment. 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Usability: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User-friendly dashboard for financial analysts and security teams. 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Security: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Implement strong encryption and multi-factor authentication to protect transaction data. 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Reliability: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uptime with fault tolerance and automatic recovery mechanisms. </a:t>
            </a:r>
          </a:p>
        </p:txBody>
      </p:sp>
    </p:spTree>
    <p:extLst>
      <p:ext uri="{BB962C8B-B14F-4D97-AF65-F5344CB8AC3E}">
        <p14:creationId xmlns:p14="http://schemas.microsoft.com/office/powerpoint/2010/main" val="423949502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1109</TotalTime>
  <Words>1133</Words>
  <Application>Microsoft Office PowerPoint</Application>
  <PresentationFormat>Widescreen</PresentationFormat>
  <Paragraphs>138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Algerian</vt:lpstr>
      <vt:lpstr>Arial</vt:lpstr>
      <vt:lpstr>Century Gothic</vt:lpstr>
      <vt:lpstr>Times New Roman</vt:lpstr>
      <vt:lpstr>Wingdings</vt:lpstr>
      <vt:lpstr>Wingdings 3</vt:lpstr>
      <vt:lpstr>Wisp</vt:lpstr>
      <vt:lpstr>PowerPoint Presentation</vt:lpstr>
      <vt:lpstr>Introduction</vt:lpstr>
      <vt:lpstr>PROJECT PLAN</vt:lpstr>
      <vt:lpstr>SCOPE</vt:lpstr>
      <vt:lpstr>PROBLEM DEFINITION</vt:lpstr>
      <vt:lpstr>PowerPoint Presentation</vt:lpstr>
      <vt:lpstr>REQUIREMENT ANALYSIS</vt:lpstr>
      <vt:lpstr>FUNCTIONAL REQUIREMENTS</vt:lpstr>
      <vt:lpstr>NON FUNCTIONAL REQUIREMENTS</vt:lpstr>
      <vt:lpstr>USE CASE</vt:lpstr>
      <vt:lpstr>CLASS DIAGRAM</vt:lpstr>
      <vt:lpstr>DFD LEVEL 0</vt:lpstr>
      <vt:lpstr>DFD LEVEL 1-ADMIN</vt:lpstr>
      <vt:lpstr>MODULE DESCRIPTION </vt:lpstr>
      <vt:lpstr>ARCHITECTURE</vt:lpstr>
      <vt:lpstr>RESULT AND ANALYSIS</vt:lpstr>
      <vt:lpstr>CONCLUSIONS</vt:lpstr>
      <vt:lpstr>FUTURE SCOPE</vt:lpstr>
      <vt:lpstr>REFERENCES</vt:lpstr>
      <vt:lpstr>DEMO VIDEO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ALBIN SABU</dc:creator>
  <cp:lastModifiedBy>ALBIN SABU</cp:lastModifiedBy>
  <cp:revision>58</cp:revision>
  <dcterms:created xsi:type="dcterms:W3CDTF">2025-01-16T16:21:52Z</dcterms:created>
  <dcterms:modified xsi:type="dcterms:W3CDTF">2025-05-04T08:50:37Z</dcterms:modified>
</cp:coreProperties>
</file>

<file path=docProps/thumbnail.jpeg>
</file>